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61" r:id="rId5"/>
    <p:sldId id="262" r:id="rId6"/>
    <p:sldId id="264" r:id="rId7"/>
    <p:sldId id="265" r:id="rId8"/>
    <p:sldId id="263" r:id="rId9"/>
    <p:sldId id="267" r:id="rId10"/>
    <p:sldId id="259"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8" d="100"/>
          <a:sy n="68" d="100"/>
        </p:scale>
        <p:origin x="55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2/14/2017</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2/14/2017</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2/14/2017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2/14/2017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2/14/2017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2/14/2017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2/14/2017</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2/14/2017</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2/14/2017</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bit.ly/2lhEF7u" TargetMode="External"/><Relationship Id="rId3" Type="http://schemas.openxmlformats.org/officeDocument/2006/relationships/hyperlink" Target="http://www.chatzy.com/" TargetMode="External"/><Relationship Id="rId7" Type="http://schemas.openxmlformats.org/officeDocument/2006/relationships/hyperlink" Target="https://todaysmeet.com/" TargetMode="External"/><Relationship Id="rId2" Type="http://schemas.openxmlformats.org/officeDocument/2006/relationships/hyperlink" Target="https://answergarden.ch/" TargetMode="External"/><Relationship Id="rId1" Type="http://schemas.openxmlformats.org/officeDocument/2006/relationships/slideLayout" Target="../slideLayouts/slideLayout2.xml"/><Relationship Id="rId6" Type="http://schemas.openxmlformats.org/officeDocument/2006/relationships/hyperlink" Target="https://www.plickers.com/" TargetMode="External"/><Relationship Id="rId5" Type="http://schemas.openxmlformats.org/officeDocument/2006/relationships/hyperlink" Target="https://getkahoot.com/" TargetMode="External"/><Relationship Id="rId4" Type="http://schemas.openxmlformats.org/officeDocument/2006/relationships/hyperlink" Target="https://backchannelchat.com/" TargetMode="External"/></Relationships>
</file>

<file path=ppt/slides/_rels/slide11.xml.rels><?xml version="1.0" encoding="UTF-8" standalone="yes"?>
<Relationships xmlns="http://schemas.openxmlformats.org/package/2006/relationships"><Relationship Id="rId13" Type="http://schemas.openxmlformats.org/officeDocument/2006/relationships/hyperlink" Target="http://movenote.com/" TargetMode="External"/><Relationship Id="rId18" Type="http://schemas.openxmlformats.org/officeDocument/2006/relationships/hyperlink" Target="https://chrome.google.com/webstore/detail/photopeach/nocpojnmplbjlanloonedfjljnijhjoj?hl=en" TargetMode="External"/><Relationship Id="rId26" Type="http://schemas.openxmlformats.org/officeDocument/2006/relationships/hyperlink" Target="https://chrome.google.com/webstore/detail/slidesnack-share-docs-as/cbbgpebheaalnmmfcgkoffdoljnffbod?hl=en" TargetMode="External"/><Relationship Id="rId3" Type="http://schemas.openxmlformats.org/officeDocument/2006/relationships/hyperlink" Target="https://chrome.google.com/webstore/detail/animoto-videos/cambaldalpopjjmpfogbpikpbhembepl?utm_source=chrome-app-launcher" TargetMode="External"/><Relationship Id="rId21" Type="http://schemas.openxmlformats.org/officeDocument/2006/relationships/hyperlink" Target="https://chrome.google.com/webstore/detail/powtoon/aomfhbjiekjcbeefclbidjgnikfbooem?hl=en" TargetMode="External"/><Relationship Id="rId34" Type="http://schemas.openxmlformats.org/officeDocument/2006/relationships/hyperlink" Target="https://chrome.google.com/webstore/detail/voicethread/gajclnhcflhoicggnpmgkedchldikjgn?utm_source=chrome-app-launcher" TargetMode="External"/><Relationship Id="rId7" Type="http://schemas.openxmlformats.org/officeDocument/2006/relationships/hyperlink" Target="http://drive.google.com/" TargetMode="External"/><Relationship Id="rId12" Type="http://schemas.openxmlformats.org/officeDocument/2006/relationships/hyperlink" Target="https://chrome.google.com/webstore/detail/magisto/ghmngbmfdgknokcefmkbjlcjabdklnlk?hl=en" TargetMode="External"/><Relationship Id="rId17" Type="http://schemas.openxmlformats.org/officeDocument/2006/relationships/hyperlink" Target="http://photopeach.com/" TargetMode="External"/><Relationship Id="rId25" Type="http://schemas.openxmlformats.org/officeDocument/2006/relationships/hyperlink" Target="http://www.slidesnack.com/" TargetMode="External"/><Relationship Id="rId33" Type="http://schemas.openxmlformats.org/officeDocument/2006/relationships/hyperlink" Target="http://voicethread.com/" TargetMode="External"/><Relationship Id="rId2" Type="http://schemas.openxmlformats.org/officeDocument/2006/relationships/hyperlink" Target="http://animoto.com/" TargetMode="External"/><Relationship Id="rId16" Type="http://schemas.openxmlformats.org/officeDocument/2006/relationships/hyperlink" Target="https://chrome.google.com/webstore/detail/narrable/ckmfjkhdomfacifafhkekchlpeoncbpe?hl=en" TargetMode="External"/><Relationship Id="rId20" Type="http://schemas.openxmlformats.org/officeDocument/2006/relationships/hyperlink" Target="http://powtoon.com/" TargetMode="External"/><Relationship Id="rId29" Type="http://schemas.openxmlformats.org/officeDocument/2006/relationships/hyperlink" Target="https://chrome.google.com/webstore/detail/tackk/dlijffcapefjlbkkjikpfckjlmamneol?hl=en" TargetMode="External"/><Relationship Id="rId1" Type="http://schemas.openxmlformats.org/officeDocument/2006/relationships/slideLayout" Target="../slideLayouts/slideLayout2.xml"/><Relationship Id="rId6" Type="http://schemas.openxmlformats.org/officeDocument/2006/relationships/hyperlink" Target="http://fotobabble.com/" TargetMode="External"/><Relationship Id="rId11" Type="http://schemas.openxmlformats.org/officeDocument/2006/relationships/hyperlink" Target="http://www.magisto.com/" TargetMode="External"/><Relationship Id="rId24" Type="http://schemas.openxmlformats.org/officeDocument/2006/relationships/hyperlink" Target="http://slideshare.com/" TargetMode="External"/><Relationship Id="rId32" Type="http://schemas.openxmlformats.org/officeDocument/2006/relationships/hyperlink" Target="http://www.utellstory.com/" TargetMode="External"/><Relationship Id="rId5" Type="http://schemas.openxmlformats.org/officeDocument/2006/relationships/hyperlink" Target="http://www.emaze.com/" TargetMode="External"/><Relationship Id="rId15" Type="http://schemas.openxmlformats.org/officeDocument/2006/relationships/hyperlink" Target="http://narrable.com/" TargetMode="External"/><Relationship Id="rId23" Type="http://schemas.openxmlformats.org/officeDocument/2006/relationships/hyperlink" Target="https://chrome.google.com/webstore/detail/prezi/acoonfmhnndodekhecidldfdjgooefpg?hl=en" TargetMode="External"/><Relationship Id="rId28" Type="http://schemas.openxmlformats.org/officeDocument/2006/relationships/hyperlink" Target="http://tackk.com/" TargetMode="External"/><Relationship Id="rId36" Type="http://schemas.openxmlformats.org/officeDocument/2006/relationships/hyperlink" Target="https://chrome.google.com/webstore/detail/zoho-show/fiicmodaknllfjlmeempmdcnoljgbpmi?hl=en" TargetMode="External"/><Relationship Id="rId10" Type="http://schemas.openxmlformats.org/officeDocument/2006/relationships/hyperlink" Target="https://chrome.google.com/webstore/detail/haiku-deck/mipkilokfhepolbekmdghlclfnpfpief?hl=en" TargetMode="External"/><Relationship Id="rId19" Type="http://schemas.openxmlformats.org/officeDocument/2006/relationships/hyperlink" Target="http://www.pixiclip.com/beta/" TargetMode="External"/><Relationship Id="rId31" Type="http://schemas.openxmlformats.org/officeDocument/2006/relationships/hyperlink" Target="http://toondoo.com/" TargetMode="External"/><Relationship Id="rId4" Type="http://schemas.openxmlformats.org/officeDocument/2006/relationships/hyperlink" Target="http://www.edu.buncee.com/" TargetMode="External"/><Relationship Id="rId9" Type="http://schemas.openxmlformats.org/officeDocument/2006/relationships/hyperlink" Target="http://haikudeck.com/" TargetMode="External"/><Relationship Id="rId14" Type="http://schemas.openxmlformats.org/officeDocument/2006/relationships/hyperlink" Target="https://chrome.google.com/webstore/detail/movenote-for-education/fdhhpolibfeihcdjjgkkoihbdbioejmh?utm_source=chrome-ntp-icon" TargetMode="External"/><Relationship Id="rId22" Type="http://schemas.openxmlformats.org/officeDocument/2006/relationships/hyperlink" Target="http://prezi.com/" TargetMode="External"/><Relationship Id="rId27" Type="http://schemas.openxmlformats.org/officeDocument/2006/relationships/hyperlink" Target="http://silk.co/" TargetMode="External"/><Relationship Id="rId30" Type="http://schemas.openxmlformats.org/officeDocument/2006/relationships/hyperlink" Target="https://www.thinglink.com/" TargetMode="External"/><Relationship Id="rId35" Type="http://schemas.openxmlformats.org/officeDocument/2006/relationships/hyperlink" Target="https://www.zoho.com/" TargetMode="External"/><Relationship Id="rId8" Type="http://schemas.openxmlformats.org/officeDocument/2006/relationships/hyperlink" Target="https://chrome.google.com/webstore/detail/google-slides/aapocclcgogkmnckokdopfmhonfmgoek?utm_source=chrome-app-launcher"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neave.com/bouncy-balls/#classroommanagement" TargetMode="External"/><Relationship Id="rId2" Type="http://schemas.openxmlformats.org/officeDocument/2006/relationships/hyperlink" Target="http://www.classdojo.com/" TargetMode="Externa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toonoisyapp.com/" TargetMode="External"/><Relationship Id="rId4" Type="http://schemas.openxmlformats.org/officeDocument/2006/relationships/hyperlink" Target="http://www.online-stopwatch.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hyperlink" Target="https://youtu.be/Ue_3JRaxaFY" TargetMode="External"/><Relationship Id="rId3" Type="http://schemas.openxmlformats.org/officeDocument/2006/relationships/hyperlink" Target="https://youtu.be/S3es6i4IR1I?list=UUfeH8T-DyGbje54BY7ATjWw" TargetMode="External"/><Relationship Id="rId7" Type="http://schemas.openxmlformats.org/officeDocument/2006/relationships/hyperlink" Target="http://www.theguardian.com/teacher-network/teacher-blog/2013/nov/28/teacher-guide-classdojo-behaviour-management" TargetMode="External"/><Relationship Id="rId2" Type="http://schemas.openxmlformats.org/officeDocument/2006/relationships/hyperlink" Target="https://youtu.be/7TgSaMydfG8" TargetMode="External"/><Relationship Id="rId1" Type="http://schemas.openxmlformats.org/officeDocument/2006/relationships/slideLayout" Target="../slideLayouts/slideLayout2.xml"/><Relationship Id="rId6" Type="http://schemas.openxmlformats.org/officeDocument/2006/relationships/hyperlink" Target="https://classdojo.zendesk.com/hc/en-us/categories/200185275-For-teachers" TargetMode="External"/><Relationship Id="rId5" Type="http://schemas.openxmlformats.org/officeDocument/2006/relationships/hyperlink" Target="https://classdojo.zendesk.com/hc/en-us/articles/205633585-ClassDojo-and-High-School-Students" TargetMode="External"/><Relationship Id="rId4" Type="http://schemas.openxmlformats.org/officeDocument/2006/relationships/hyperlink" Target="https://classdojo.zendesk.com/hc/en-us/articles/204961499-ClassDojo-and-Middle-School-Students" TargetMode="External"/><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online-stopwatch.com/"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neave.com/bouncy-balls/#classroommanagemen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s3.amazonaws.com/coolaudioapps/trylite/index2.html"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hyperlink" Target="https://chrome.google.com/webstore/detail/clarisketch/fbomikpabfpiclbhmjjpicchijgknjij?utm_source=chrome-app-launcher" TargetMode="External"/><Relationship Id="rId13" Type="http://schemas.openxmlformats.org/officeDocument/2006/relationships/image" Target="../media/image11.png"/><Relationship Id="rId3" Type="http://schemas.openxmlformats.org/officeDocument/2006/relationships/hyperlink" Target="https://chrome.google.com/webstore/detail/clipular-research-save-sh/jmjbgcjbgmcfgbgikmbdioggjlhjegpp?hl=en" TargetMode="External"/><Relationship Id="rId7" Type="http://schemas.openxmlformats.org/officeDocument/2006/relationships/hyperlink" Target="http://www.clarisketch.com/" TargetMode="External"/><Relationship Id="rId12" Type="http://schemas.openxmlformats.org/officeDocument/2006/relationships/hyperlink" Target="https://www.clipular.com/dashboard#clips" TargetMode="External"/><Relationship Id="rId2" Type="http://schemas.openxmlformats.org/officeDocument/2006/relationships/hyperlink" Target="https://www.clipular.com/welcome" TargetMode="External"/><Relationship Id="rId1" Type="http://schemas.openxmlformats.org/officeDocument/2006/relationships/slideLayout" Target="../slideLayouts/slideLayout2.xml"/><Relationship Id="rId6" Type="http://schemas.openxmlformats.org/officeDocument/2006/relationships/hyperlink" Target="https://chrome.google.com/webstore/detail/screenr/ajmdmhlhifnkjklgeikfdmffiigfoged?hl=en" TargetMode="External"/><Relationship Id="rId11" Type="http://schemas.openxmlformats.org/officeDocument/2006/relationships/hyperlink" Target="https://ieonline.microsoft.com/#ieslice" TargetMode="External"/><Relationship Id="rId5" Type="http://schemas.openxmlformats.org/officeDocument/2006/relationships/hyperlink" Target="http://www.screenr.com/" TargetMode="External"/><Relationship Id="rId10" Type="http://schemas.openxmlformats.org/officeDocument/2006/relationships/hyperlink" Target="https://chrome.google.com/webstore/detail/screencastify-screen-vide/mmeijimgabbpbgpdklnllpncmdofkcpn?hl=en" TargetMode="External"/><Relationship Id="rId4" Type="http://schemas.openxmlformats.org/officeDocument/2006/relationships/hyperlink" Target="http://www.screencast-o-matic.com/" TargetMode="External"/><Relationship Id="rId9" Type="http://schemas.openxmlformats.org/officeDocument/2006/relationships/hyperlink" Target="https://www.screencastify.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92923" y="1197242"/>
            <a:ext cx="8617412" cy="3267666"/>
          </a:xfrm>
        </p:spPr>
        <p:txBody>
          <a:bodyPr/>
          <a:lstStyle/>
          <a:p>
            <a:r>
              <a:rPr lang="en-US" dirty="0" smtClean="0"/>
              <a:t>Techno</a:t>
            </a:r>
            <a:br>
              <a:rPr lang="en-US" dirty="0" smtClean="0"/>
            </a:br>
            <a:r>
              <a:rPr lang="en-US" dirty="0" smtClean="0"/>
              <a:t>Me!</a:t>
            </a:r>
            <a:endParaRPr lang="en-US" dirty="0"/>
          </a:p>
        </p:txBody>
      </p:sp>
      <p:sp>
        <p:nvSpPr>
          <p:cNvPr id="3" name="Subtitle 2"/>
          <p:cNvSpPr>
            <a:spLocks noGrp="1"/>
          </p:cNvSpPr>
          <p:nvPr>
            <p:ph type="subTitle" idx="1"/>
          </p:nvPr>
        </p:nvSpPr>
        <p:spPr>
          <a:xfrm>
            <a:off x="3155092" y="4464908"/>
            <a:ext cx="6680886" cy="1005016"/>
          </a:xfrm>
        </p:spPr>
        <p:txBody>
          <a:bodyPr>
            <a:normAutofit fontScale="62500" lnSpcReduction="20000"/>
          </a:bodyPr>
          <a:lstStyle/>
          <a:p>
            <a:r>
              <a:rPr lang="en-US" dirty="0" smtClean="0"/>
              <a:t>Alissa Carter</a:t>
            </a:r>
          </a:p>
          <a:p>
            <a:r>
              <a:rPr lang="en-US" dirty="0" smtClean="0"/>
              <a:t>Advanced Academic Service/</a:t>
            </a:r>
          </a:p>
          <a:p>
            <a:r>
              <a:rPr lang="en-US" dirty="0" smtClean="0"/>
              <a:t>Instructional Technology Coordinator </a:t>
            </a:r>
          </a:p>
          <a:p>
            <a:r>
              <a:rPr lang="en-US" dirty="0" smtClean="0"/>
              <a:t>Plainview ISD</a:t>
            </a:r>
            <a:endParaRPr lang="en-US" dirty="0"/>
          </a:p>
        </p:txBody>
      </p:sp>
      <p:pic>
        <p:nvPicPr>
          <p:cNvPr id="1026" name="Picture 2" descr="http://www.edudemic.com/wp-content/uploads/2013/07/scared-of-technology.jpg"/>
          <p:cNvPicPr>
            <a:picLocks noChangeAspect="1" noChangeArrowheads="1"/>
          </p:cNvPicPr>
          <p:nvPr/>
        </p:nvPicPr>
        <p:blipFill rotWithShape="1">
          <a:blip r:embed="rId2">
            <a:extLst>
              <a:ext uri="{28A0092B-C50C-407E-A947-70E740481C1C}">
                <a14:useLocalDpi xmlns:a14="http://schemas.microsoft.com/office/drawing/2010/main" val="0"/>
              </a:ext>
            </a:extLst>
          </a:blip>
          <a:srcRect r="1557"/>
          <a:stretch/>
        </p:blipFill>
        <p:spPr bwMode="auto">
          <a:xfrm>
            <a:off x="9151294" y="945125"/>
            <a:ext cx="2381679"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163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7" y="185437"/>
            <a:ext cx="10178322" cy="1492132"/>
          </a:xfrm>
        </p:spPr>
        <p:txBody>
          <a:bodyPr/>
          <a:lstStyle/>
          <a:p>
            <a:r>
              <a:rPr lang="en-US" dirty="0" smtClean="0"/>
              <a:t>Assessment Tools</a:t>
            </a:r>
            <a:endParaRPr lang="en-US" dirty="0"/>
          </a:p>
        </p:txBody>
      </p:sp>
      <p:sp>
        <p:nvSpPr>
          <p:cNvPr id="5" name="Content Placeholder 4"/>
          <p:cNvSpPr>
            <a:spLocks noGrp="1"/>
          </p:cNvSpPr>
          <p:nvPr>
            <p:ph idx="1"/>
          </p:nvPr>
        </p:nvSpPr>
        <p:spPr>
          <a:xfrm>
            <a:off x="1100449" y="1128451"/>
            <a:ext cx="10575735" cy="5511500"/>
          </a:xfrm>
        </p:spPr>
        <p:txBody>
          <a:bodyPr>
            <a:normAutofit fontScale="92500" lnSpcReduction="10000"/>
          </a:bodyPr>
          <a:lstStyle/>
          <a:p>
            <a:r>
              <a:rPr lang="en-US" dirty="0" err="1">
                <a:hlinkClick r:id="rId2"/>
              </a:rPr>
              <a:t>AnswerGarden</a:t>
            </a:r>
            <a:r>
              <a:rPr lang="en-US" dirty="0"/>
              <a:t>– A tool for online brainstorming or polling, educators can use this real time tool to see student feedback on questions. </a:t>
            </a:r>
            <a:endParaRPr lang="en-US" dirty="0"/>
          </a:p>
          <a:p>
            <a:r>
              <a:rPr lang="en-US" dirty="0" err="1">
                <a:hlinkClick r:id="rId3"/>
              </a:rPr>
              <a:t>Chatzy</a:t>
            </a:r>
            <a:r>
              <a:rPr lang="en-US" dirty="0">
                <a:hlinkClick r:id="rId3"/>
              </a:rPr>
              <a:t> </a:t>
            </a:r>
            <a:r>
              <a:rPr lang="en-US" dirty="0"/>
              <a:t>(NEW) – Use </a:t>
            </a:r>
            <a:r>
              <a:rPr lang="en-US" dirty="0" err="1"/>
              <a:t>Chatzy</a:t>
            </a:r>
            <a:r>
              <a:rPr lang="en-US" dirty="0"/>
              <a:t> like you would </a:t>
            </a:r>
            <a:r>
              <a:rPr lang="en-US" dirty="0" err="1"/>
              <a:t>TodaysMeet</a:t>
            </a:r>
            <a:r>
              <a:rPr lang="en-US" dirty="0"/>
              <a:t>, to support backchannel conversations in a private setting. These live chats make great companions to classroom discussion, provide exit tickets, or keep a discussion going after the class is over. </a:t>
            </a:r>
            <a:endParaRPr lang="en-US" dirty="0" smtClean="0"/>
          </a:p>
          <a:p>
            <a:r>
              <a:rPr lang="en-US" dirty="0">
                <a:hlinkClick r:id="rId4"/>
              </a:rPr>
              <a:t>Backchannel Chat </a:t>
            </a:r>
            <a:r>
              <a:rPr lang="en-US" dirty="0"/>
              <a:t>– Similar to </a:t>
            </a:r>
            <a:r>
              <a:rPr lang="en-US" dirty="0" err="1"/>
              <a:t>TodaysMeet</a:t>
            </a:r>
            <a:r>
              <a:rPr lang="en-US" dirty="0"/>
              <a:t>, this site offers a teacher-moderated version of Twitter. An extension of the in-the-moment conversation might be to capture the chat, create a tag cloud and see what </a:t>
            </a:r>
            <a:r>
              <a:rPr lang="en-US" dirty="0" smtClean="0"/>
              <a:t>surfaces </a:t>
            </a:r>
            <a:r>
              <a:rPr lang="en-US" dirty="0"/>
              <a:t>as a focus of the conversation. </a:t>
            </a:r>
            <a:endParaRPr lang="en-US" dirty="0" smtClean="0"/>
          </a:p>
          <a:p>
            <a:r>
              <a:rPr lang="en-US" dirty="0" err="1">
                <a:hlinkClick r:id="rId5"/>
              </a:rPr>
              <a:t>Kahoot</a:t>
            </a:r>
            <a:r>
              <a:rPr lang="en-US" dirty="0"/>
              <a:t> – A game-based classroom response system, where teachers can create quizzes using Internet </a:t>
            </a:r>
            <a:r>
              <a:rPr lang="en-US" dirty="0" smtClean="0"/>
              <a:t>content</a:t>
            </a:r>
          </a:p>
          <a:p>
            <a:r>
              <a:rPr lang="en-US" b="1" dirty="0" err="1">
                <a:hlinkClick r:id="rId6"/>
              </a:rPr>
              <a:t>Plickers</a:t>
            </a:r>
            <a:r>
              <a:rPr lang="en-US" dirty="0"/>
              <a:t> – Allows teachers to collect real-time formative assessment data without the need for student devices. Perfect for the </a:t>
            </a:r>
            <a:r>
              <a:rPr lang="en-US" dirty="0" smtClean="0"/>
              <a:t>one-device</a:t>
            </a:r>
          </a:p>
          <a:p>
            <a:r>
              <a:rPr lang="en-US" dirty="0" err="1">
                <a:hlinkClick r:id="rId7"/>
              </a:rPr>
              <a:t>TodaysMeet</a:t>
            </a:r>
            <a:r>
              <a:rPr lang="en-US" dirty="0"/>
              <a:t>– This online collaboration tool allows educators to create a “room” in which students can share ideas, answers and thoughts to lectures and lessons. Educators can view student responses in real time for evidence of learning. </a:t>
            </a:r>
            <a:endParaRPr lang="en-US" dirty="0"/>
          </a:p>
          <a:p>
            <a:r>
              <a:rPr lang="en-US" dirty="0"/>
              <a:t>More tools @ </a:t>
            </a:r>
            <a:r>
              <a:rPr lang="en-US" dirty="0">
                <a:hlinkClick r:id="rId8"/>
              </a:rPr>
              <a:t>http://</a:t>
            </a:r>
            <a:r>
              <a:rPr lang="en-US" dirty="0" smtClean="0">
                <a:hlinkClick r:id="rId8"/>
              </a:rPr>
              <a:t>bit.ly/2lhEF7u</a:t>
            </a:r>
            <a:endParaRPr lang="en-US" dirty="0" smtClean="0"/>
          </a:p>
        </p:txBody>
      </p:sp>
    </p:spTree>
    <p:extLst>
      <p:ext uri="{BB962C8B-B14F-4D97-AF65-F5344CB8AC3E}">
        <p14:creationId xmlns:p14="http://schemas.microsoft.com/office/powerpoint/2010/main" val="8948822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4002" y="274638"/>
            <a:ext cx="5867398" cy="1020762"/>
          </a:xfrm>
        </p:spPr>
        <p:txBody>
          <a:bodyPr>
            <a:normAutofit fontScale="90000"/>
          </a:bodyPr>
          <a:lstStyle/>
          <a:p>
            <a:r>
              <a:rPr lang="en-US" dirty="0" smtClean="0"/>
              <a:t>Online Presentation Tools</a:t>
            </a:r>
            <a:endParaRPr lang="en-US" dirty="0"/>
          </a:p>
        </p:txBody>
      </p:sp>
      <p:sp>
        <p:nvSpPr>
          <p:cNvPr id="14" name="Content Placeholder 13"/>
          <p:cNvSpPr>
            <a:spLocks noGrp="1"/>
          </p:cNvSpPr>
          <p:nvPr>
            <p:ph idx="1"/>
          </p:nvPr>
        </p:nvSpPr>
        <p:spPr>
          <a:xfrm>
            <a:off x="994117" y="1728536"/>
            <a:ext cx="3886200" cy="4419600"/>
          </a:xfrm>
        </p:spPr>
        <p:txBody>
          <a:bodyPr vert="horz" lIns="91440" tIns="45720" rIns="91440" bIns="45720" rtlCol="0">
            <a:normAutofit/>
          </a:bodyPr>
          <a:lstStyle/>
          <a:p>
            <a:r>
              <a:rPr lang="en-US" sz="2400" dirty="0" err="1">
                <a:hlinkClick r:id="rId2"/>
              </a:rPr>
              <a:t>Animoto</a:t>
            </a:r>
            <a:r>
              <a:rPr lang="en-US" sz="2400" dirty="0"/>
              <a:t> (</a:t>
            </a:r>
            <a:r>
              <a:rPr lang="en-US" sz="2400" dirty="0">
                <a:hlinkClick r:id="rId3"/>
              </a:rPr>
              <a:t>Chrome</a:t>
            </a:r>
            <a:r>
              <a:rPr lang="en-US" sz="2400" dirty="0"/>
              <a:t>)</a:t>
            </a:r>
          </a:p>
          <a:p>
            <a:r>
              <a:rPr lang="en-US" sz="2400" dirty="0" err="1">
                <a:hlinkClick r:id="rId4"/>
              </a:rPr>
              <a:t>Buncee</a:t>
            </a:r>
            <a:r>
              <a:rPr lang="en-US" sz="2400" dirty="0"/>
              <a:t> -  .</a:t>
            </a:r>
          </a:p>
          <a:p>
            <a:r>
              <a:rPr lang="en-US" sz="2400" dirty="0" err="1">
                <a:hlinkClick r:id="rId5"/>
              </a:rPr>
              <a:t>Emaze</a:t>
            </a:r>
            <a:r>
              <a:rPr lang="en-US" sz="2400" dirty="0"/>
              <a:t>  </a:t>
            </a:r>
          </a:p>
          <a:p>
            <a:r>
              <a:rPr lang="en-US" sz="2400" dirty="0" err="1">
                <a:hlinkClick r:id="rId6"/>
              </a:rPr>
              <a:t>Fotobabble</a:t>
            </a:r>
            <a:r>
              <a:rPr lang="en-US" sz="2400" dirty="0"/>
              <a:t> </a:t>
            </a:r>
          </a:p>
          <a:p>
            <a:r>
              <a:rPr lang="en-US" sz="2400" dirty="0">
                <a:hlinkClick r:id="rId7"/>
              </a:rPr>
              <a:t>Google Slides</a:t>
            </a:r>
            <a:r>
              <a:rPr lang="en-US" sz="2400" dirty="0"/>
              <a:t> (</a:t>
            </a:r>
            <a:r>
              <a:rPr lang="en-US" sz="2400" dirty="0">
                <a:hlinkClick r:id="rId8"/>
              </a:rPr>
              <a:t>Chrome</a:t>
            </a:r>
            <a:r>
              <a:rPr lang="en-US" sz="2400" dirty="0"/>
              <a:t>) </a:t>
            </a:r>
          </a:p>
          <a:p>
            <a:r>
              <a:rPr lang="en-US" sz="2400" dirty="0">
                <a:hlinkClick r:id="rId9"/>
              </a:rPr>
              <a:t>Haiku Deck</a:t>
            </a:r>
            <a:r>
              <a:rPr lang="en-US" sz="2400" dirty="0"/>
              <a:t> (</a:t>
            </a:r>
            <a:r>
              <a:rPr lang="en-US" sz="2400" dirty="0">
                <a:hlinkClick r:id="rId10"/>
              </a:rPr>
              <a:t>Chrome</a:t>
            </a:r>
            <a:r>
              <a:rPr lang="en-US" sz="2400" dirty="0"/>
              <a:t>). </a:t>
            </a:r>
          </a:p>
          <a:p>
            <a:r>
              <a:rPr lang="en-US" sz="2400" dirty="0" err="1">
                <a:hlinkClick r:id="rId11"/>
              </a:rPr>
              <a:t>Magisto</a:t>
            </a:r>
            <a:r>
              <a:rPr lang="en-US" sz="2400" dirty="0"/>
              <a:t> (</a:t>
            </a:r>
            <a:r>
              <a:rPr lang="en-US" sz="2400" dirty="0">
                <a:hlinkClick r:id="rId12"/>
              </a:rPr>
              <a:t>Chrome</a:t>
            </a:r>
            <a:r>
              <a:rPr lang="en-US" sz="2400" dirty="0" smtClean="0"/>
              <a:t>)</a:t>
            </a:r>
          </a:p>
          <a:p>
            <a:r>
              <a:rPr lang="en-US" sz="2400" dirty="0" err="1">
                <a:hlinkClick r:id="rId13"/>
              </a:rPr>
              <a:t>MoveNote</a:t>
            </a:r>
            <a:r>
              <a:rPr lang="en-US" sz="2400" dirty="0"/>
              <a:t> (</a:t>
            </a:r>
            <a:r>
              <a:rPr lang="en-US" sz="2400" dirty="0">
                <a:hlinkClick r:id="rId14"/>
              </a:rPr>
              <a:t>Chrome</a:t>
            </a:r>
            <a:r>
              <a:rPr lang="en-US" sz="2400" dirty="0"/>
              <a:t>)</a:t>
            </a:r>
          </a:p>
          <a:p>
            <a:endParaRPr lang="en-US" dirty="0" smtClean="0"/>
          </a:p>
          <a:p>
            <a:endParaRPr lang="en-US" dirty="0"/>
          </a:p>
          <a:p>
            <a:endParaRPr lang="en-US" dirty="0"/>
          </a:p>
        </p:txBody>
      </p:sp>
      <p:sp>
        <p:nvSpPr>
          <p:cNvPr id="2" name="TextBox 1"/>
          <p:cNvSpPr txBox="1"/>
          <p:nvPr/>
        </p:nvSpPr>
        <p:spPr>
          <a:xfrm>
            <a:off x="7620000" y="631589"/>
            <a:ext cx="3886200" cy="590931"/>
          </a:xfrm>
          <a:prstGeom prst="rect">
            <a:avLst/>
          </a:prstGeom>
          <a:noFill/>
        </p:spPr>
        <p:txBody>
          <a:bodyPr wrap="square" rtlCol="0">
            <a:spAutoFit/>
          </a:bodyPr>
          <a:lstStyle/>
          <a:p>
            <a:pPr algn="ctr">
              <a:lnSpc>
                <a:spcPct val="90000"/>
              </a:lnSpc>
            </a:pPr>
            <a:r>
              <a:rPr lang="en-US" dirty="0">
                <a:latin typeface="Almeria" panose="00000400000000000000" pitchFamily="2" charset="0"/>
                <a:ea typeface="Almeria" panose="00000400000000000000" pitchFamily="2" charset="0"/>
              </a:rPr>
              <a:t>There is so much more than PowerPoint</a:t>
            </a:r>
            <a:endParaRPr lang="en-US" dirty="0">
              <a:latin typeface="Almeria" panose="00000400000000000000" pitchFamily="2" charset="0"/>
              <a:ea typeface="Almeria" panose="00000400000000000000" pitchFamily="2" charset="0"/>
            </a:endParaRPr>
          </a:p>
        </p:txBody>
      </p:sp>
      <p:sp>
        <p:nvSpPr>
          <p:cNvPr id="6" name="Content Placeholder 13"/>
          <p:cNvSpPr txBox="1">
            <a:spLocks/>
          </p:cNvSpPr>
          <p:nvPr/>
        </p:nvSpPr>
        <p:spPr>
          <a:xfrm>
            <a:off x="4457701" y="1728536"/>
            <a:ext cx="4191000" cy="4495800"/>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r>
              <a:rPr lang="en-US" dirty="0" err="1">
                <a:hlinkClick r:id="rId15"/>
              </a:rPr>
              <a:t>Narrable</a:t>
            </a:r>
            <a:r>
              <a:rPr lang="en-US" dirty="0"/>
              <a:t> (</a:t>
            </a:r>
            <a:r>
              <a:rPr lang="en-US" dirty="0">
                <a:hlinkClick r:id="rId16"/>
              </a:rPr>
              <a:t>Chrome</a:t>
            </a:r>
            <a:r>
              <a:rPr lang="en-US" dirty="0"/>
              <a:t>)</a:t>
            </a:r>
          </a:p>
          <a:p>
            <a:r>
              <a:rPr lang="en-US" dirty="0" err="1">
                <a:hlinkClick r:id="rId17"/>
              </a:rPr>
              <a:t>Photopeach</a:t>
            </a:r>
            <a:r>
              <a:rPr lang="en-US" dirty="0"/>
              <a:t> (</a:t>
            </a:r>
            <a:r>
              <a:rPr lang="en-US" dirty="0">
                <a:hlinkClick r:id="rId18"/>
              </a:rPr>
              <a:t>Chrome</a:t>
            </a:r>
            <a:r>
              <a:rPr lang="en-US" dirty="0"/>
              <a:t>)</a:t>
            </a:r>
          </a:p>
          <a:p>
            <a:r>
              <a:rPr lang="en-US" dirty="0" err="1">
                <a:hlinkClick r:id="rId19"/>
              </a:rPr>
              <a:t>Pixiclip</a:t>
            </a:r>
            <a:endParaRPr lang="en-US" dirty="0"/>
          </a:p>
          <a:p>
            <a:r>
              <a:rPr lang="en-US" dirty="0" err="1">
                <a:hlinkClick r:id="rId20"/>
              </a:rPr>
              <a:t>Powtoon</a:t>
            </a:r>
            <a:r>
              <a:rPr lang="en-US" dirty="0"/>
              <a:t> (</a:t>
            </a:r>
            <a:r>
              <a:rPr lang="en-US" dirty="0">
                <a:hlinkClick r:id="rId21"/>
              </a:rPr>
              <a:t>Chrome</a:t>
            </a:r>
            <a:r>
              <a:rPr lang="en-US" dirty="0"/>
              <a:t>)</a:t>
            </a:r>
          </a:p>
          <a:p>
            <a:r>
              <a:rPr lang="en-US" dirty="0">
                <a:hlinkClick r:id="rId22"/>
              </a:rPr>
              <a:t>Prezi</a:t>
            </a:r>
            <a:r>
              <a:rPr lang="en-US" dirty="0"/>
              <a:t> (</a:t>
            </a:r>
            <a:r>
              <a:rPr lang="en-US" dirty="0">
                <a:hlinkClick r:id="rId23"/>
              </a:rPr>
              <a:t>Chrome</a:t>
            </a:r>
            <a:r>
              <a:rPr lang="en-US" dirty="0"/>
              <a:t>)</a:t>
            </a:r>
          </a:p>
          <a:p>
            <a:r>
              <a:rPr lang="en-US" dirty="0" err="1">
                <a:hlinkClick r:id="rId24"/>
              </a:rPr>
              <a:t>Slideshare</a:t>
            </a:r>
            <a:endParaRPr lang="en-US" dirty="0"/>
          </a:p>
          <a:p>
            <a:r>
              <a:rPr lang="en-US" dirty="0" err="1">
                <a:hlinkClick r:id="rId25"/>
              </a:rPr>
              <a:t>SlideSnack</a:t>
            </a:r>
            <a:r>
              <a:rPr lang="en-US" dirty="0"/>
              <a:t> (</a:t>
            </a:r>
            <a:r>
              <a:rPr lang="en-US" dirty="0">
                <a:hlinkClick r:id="rId26"/>
              </a:rPr>
              <a:t>Chrome</a:t>
            </a:r>
            <a:r>
              <a:rPr lang="en-US" dirty="0"/>
              <a:t>)</a:t>
            </a:r>
          </a:p>
          <a:p>
            <a:r>
              <a:rPr lang="en-US" dirty="0">
                <a:hlinkClick r:id="rId27"/>
              </a:rPr>
              <a:t>silk.co</a:t>
            </a:r>
            <a:endParaRPr lang="en-US" dirty="0"/>
          </a:p>
          <a:p>
            <a:endParaRPr lang="en-US" sz="1400" dirty="0"/>
          </a:p>
        </p:txBody>
      </p:sp>
      <p:sp>
        <p:nvSpPr>
          <p:cNvPr id="8" name="Content Placeholder 13"/>
          <p:cNvSpPr txBox="1">
            <a:spLocks/>
          </p:cNvSpPr>
          <p:nvPr/>
        </p:nvSpPr>
        <p:spPr>
          <a:xfrm>
            <a:off x="8153400" y="1728536"/>
            <a:ext cx="4191000" cy="4495800"/>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r>
              <a:rPr lang="en-US" dirty="0" err="1">
                <a:hlinkClick r:id="rId28"/>
              </a:rPr>
              <a:t>Tackk</a:t>
            </a:r>
            <a:r>
              <a:rPr lang="en-US" dirty="0"/>
              <a:t> (</a:t>
            </a:r>
            <a:r>
              <a:rPr lang="en-US" dirty="0">
                <a:hlinkClick r:id="rId29"/>
              </a:rPr>
              <a:t>Chrome</a:t>
            </a:r>
            <a:r>
              <a:rPr lang="en-US" dirty="0"/>
              <a:t>)</a:t>
            </a:r>
          </a:p>
          <a:p>
            <a:r>
              <a:rPr lang="en-US" dirty="0" err="1">
                <a:hlinkClick r:id="rId30"/>
              </a:rPr>
              <a:t>Thinglink</a:t>
            </a:r>
            <a:endParaRPr lang="en-US" dirty="0"/>
          </a:p>
          <a:p>
            <a:r>
              <a:rPr lang="en-US" dirty="0" err="1">
                <a:hlinkClick r:id="rId31"/>
              </a:rPr>
              <a:t>ToonDoo</a:t>
            </a:r>
            <a:endParaRPr lang="en-US" dirty="0"/>
          </a:p>
          <a:p>
            <a:r>
              <a:rPr lang="en-US" dirty="0" err="1">
                <a:hlinkClick r:id="rId32"/>
              </a:rPr>
              <a:t>UTellStory</a:t>
            </a:r>
            <a:endParaRPr lang="en-US" dirty="0"/>
          </a:p>
          <a:p>
            <a:r>
              <a:rPr lang="en-US" dirty="0" err="1">
                <a:hlinkClick r:id="rId33"/>
              </a:rPr>
              <a:t>Voicethread</a:t>
            </a:r>
            <a:r>
              <a:rPr lang="en-US" dirty="0"/>
              <a:t> (</a:t>
            </a:r>
            <a:r>
              <a:rPr lang="en-US" dirty="0">
                <a:hlinkClick r:id="rId34"/>
              </a:rPr>
              <a:t>Chrome</a:t>
            </a:r>
            <a:r>
              <a:rPr lang="en-US" dirty="0"/>
              <a:t>)</a:t>
            </a:r>
            <a:endParaRPr lang="en-US" dirty="0"/>
          </a:p>
          <a:p>
            <a:r>
              <a:rPr lang="en-US" dirty="0" err="1">
                <a:hlinkClick r:id="rId35"/>
              </a:rPr>
              <a:t>Zoho</a:t>
            </a:r>
            <a:r>
              <a:rPr lang="en-US" dirty="0">
                <a:hlinkClick r:id="rId35"/>
              </a:rPr>
              <a:t> Show</a:t>
            </a:r>
            <a:r>
              <a:rPr lang="en-US" dirty="0"/>
              <a:t> (</a:t>
            </a:r>
            <a:r>
              <a:rPr lang="en-US" dirty="0">
                <a:hlinkClick r:id="rId36"/>
              </a:rPr>
              <a:t>Chrome</a:t>
            </a:r>
            <a:r>
              <a:rPr lang="en-US" dirty="0"/>
              <a:t>)</a:t>
            </a:r>
          </a:p>
          <a:p>
            <a:endParaRPr lang="en-US" sz="1400" dirty="0"/>
          </a:p>
        </p:txBody>
      </p:sp>
    </p:spTree>
    <p:extLst>
      <p:ext uri="{BB962C8B-B14F-4D97-AF65-F5344CB8AC3E}">
        <p14:creationId xmlns:p14="http://schemas.microsoft.com/office/powerpoint/2010/main" val="801865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Outlook</a:t>
            </a:r>
            <a:endParaRPr lang="en-US" dirty="0"/>
          </a:p>
        </p:txBody>
      </p:sp>
      <p:sp>
        <p:nvSpPr>
          <p:cNvPr id="3" name="Content Placeholder 2"/>
          <p:cNvSpPr>
            <a:spLocks noGrp="1"/>
          </p:cNvSpPr>
          <p:nvPr>
            <p:ph idx="1"/>
          </p:nvPr>
        </p:nvSpPr>
        <p:spPr>
          <a:xfrm>
            <a:off x="1251678" y="2743201"/>
            <a:ext cx="9994078" cy="4114799"/>
          </a:xfrm>
        </p:spPr>
        <p:txBody>
          <a:bodyPr>
            <a:normAutofit lnSpcReduction="10000"/>
          </a:bodyPr>
          <a:lstStyle/>
          <a:p>
            <a:r>
              <a:rPr lang="en-US" sz="3600" dirty="0" smtClean="0"/>
              <a:t>View your inbox your way</a:t>
            </a:r>
          </a:p>
          <a:p>
            <a:r>
              <a:rPr lang="en-US" sz="3600" dirty="0" smtClean="0"/>
              <a:t>Multiple email accounts</a:t>
            </a:r>
          </a:p>
          <a:p>
            <a:r>
              <a:rPr lang="en-US" sz="3600" dirty="0" smtClean="0"/>
              <a:t>To Do Bar</a:t>
            </a:r>
          </a:p>
          <a:p>
            <a:r>
              <a:rPr lang="en-US" sz="3600" dirty="0" smtClean="0"/>
              <a:t>Quick Step</a:t>
            </a:r>
          </a:p>
          <a:p>
            <a:r>
              <a:rPr lang="en-US" sz="3600" dirty="0" smtClean="0"/>
              <a:t>Rules</a:t>
            </a:r>
          </a:p>
          <a:p>
            <a:r>
              <a:rPr lang="en-US" sz="3600" dirty="0" smtClean="0"/>
              <a:t>Calendar</a:t>
            </a:r>
          </a:p>
          <a:p>
            <a:endParaRPr lang="en-US" dirty="0"/>
          </a:p>
        </p:txBody>
      </p:sp>
      <p:pic>
        <p:nvPicPr>
          <p:cNvPr id="4" name="Picture 3"/>
          <p:cNvPicPr>
            <a:picLocks noChangeAspect="1"/>
          </p:cNvPicPr>
          <p:nvPr/>
        </p:nvPicPr>
        <p:blipFill rotWithShape="1">
          <a:blip r:embed="rId2"/>
          <a:srcRect r="24133"/>
          <a:stretch/>
        </p:blipFill>
        <p:spPr>
          <a:xfrm>
            <a:off x="865211" y="1326802"/>
            <a:ext cx="10994693" cy="1117625"/>
          </a:xfrm>
          <a:prstGeom prst="rect">
            <a:avLst/>
          </a:prstGeom>
        </p:spPr>
      </p:pic>
    </p:spTree>
    <p:extLst>
      <p:ext uri="{BB962C8B-B14F-4D97-AF65-F5344CB8AC3E}">
        <p14:creationId xmlns:p14="http://schemas.microsoft.com/office/powerpoint/2010/main" val="2409986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Classroom Tools</a:t>
            </a:r>
            <a:endParaRPr lang="en-US" dirty="0"/>
          </a:p>
        </p:txBody>
      </p:sp>
      <p:sp>
        <p:nvSpPr>
          <p:cNvPr id="3" name="Content Placeholder 2"/>
          <p:cNvSpPr>
            <a:spLocks noGrp="1"/>
          </p:cNvSpPr>
          <p:nvPr>
            <p:ph idx="1"/>
          </p:nvPr>
        </p:nvSpPr>
        <p:spPr>
          <a:xfrm>
            <a:off x="1133231" y="1586523"/>
            <a:ext cx="10296769" cy="4293069"/>
          </a:xfrm>
        </p:spPr>
        <p:txBody>
          <a:bodyPr/>
          <a:lstStyle/>
          <a:p>
            <a:r>
              <a:rPr lang="en-US" b="1" u="sng" dirty="0">
                <a:hlinkClick r:id="rId2"/>
              </a:rPr>
              <a:t>Class Dojo</a:t>
            </a:r>
            <a:r>
              <a:rPr lang="en-US" dirty="0"/>
              <a:t>– </a:t>
            </a:r>
            <a:r>
              <a:rPr lang="en-US" dirty="0" err="1"/>
              <a:t>ClassDojo</a:t>
            </a:r>
            <a:r>
              <a:rPr lang="en-US" dirty="0"/>
              <a:t> is a classroom tool that helps teachers improve behavior in their classrooms quickly and easily. It also captures and generates data on behavior that teachers can share with parents and administrators.</a:t>
            </a:r>
          </a:p>
          <a:p>
            <a:r>
              <a:rPr lang="en-US" b="1" u="sng" dirty="0">
                <a:hlinkClick r:id="rId3"/>
              </a:rPr>
              <a:t>Bouncy Balls</a:t>
            </a:r>
            <a:r>
              <a:rPr lang="en-US" dirty="0"/>
              <a:t> uses the increased agitation of multicolored and sized balls to indicate sound level.</a:t>
            </a:r>
          </a:p>
          <a:p>
            <a:r>
              <a:rPr lang="en-US" b="1" u="sng" dirty="0">
                <a:hlinkClick r:id="rId4"/>
              </a:rPr>
              <a:t>Online Stopwatch</a:t>
            </a:r>
            <a:r>
              <a:rPr lang="en-US" dirty="0"/>
              <a:t> includes analog and digital timers as well as an egg timer, stopwatch (count up or down), talking clock, metronome, chess clock, an interval timer, and split lap timer. Timers can be displayed full screen and on interactive whiteboards.</a:t>
            </a:r>
          </a:p>
          <a:p>
            <a:r>
              <a:rPr lang="en-US" b="1" dirty="0">
                <a:hlinkClick r:id="rId5"/>
              </a:rPr>
              <a:t>Too Noisy  </a:t>
            </a:r>
            <a:r>
              <a:rPr lang="en-US" b="1" dirty="0"/>
              <a:t>  </a:t>
            </a:r>
            <a:r>
              <a:rPr lang="en-US" dirty="0"/>
              <a:t>App-related noise monitors, o are ideal for small group settings  (free one available – too noisy lite online)</a:t>
            </a:r>
          </a:p>
          <a:p>
            <a:endParaRPr lang="en-US" dirty="0"/>
          </a:p>
        </p:txBody>
      </p:sp>
      <p:pic>
        <p:nvPicPr>
          <p:cNvPr id="4" name="Picture 4" descr="https://ilearn.marist.edu/access/content/user/10141951@marist.edu/Artifacts/Classroom%20Management%20Artifacts/Classroom%20Management.jpg"/>
          <p:cNvPicPr>
            <a:picLocks noChangeAspect="1" noChangeArrowheads="1"/>
          </p:cNvPicPr>
          <p:nvPr/>
        </p:nvPicPr>
        <p:blipFill rotWithShape="1">
          <a:blip r:embed="rId6">
            <a:extLst>
              <a:ext uri="{28A0092B-C50C-407E-A947-70E740481C1C}">
                <a14:useLocalDpi xmlns:a14="http://schemas.microsoft.com/office/drawing/2010/main" val="0"/>
              </a:ext>
            </a:extLst>
          </a:blip>
          <a:srcRect l="784" t="4314" b="7130"/>
          <a:stretch/>
        </p:blipFill>
        <p:spPr bwMode="auto">
          <a:xfrm>
            <a:off x="6939887" y="5117910"/>
            <a:ext cx="4490113" cy="1610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4539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Dojo</a:t>
            </a:r>
            <a:endParaRPr lang="en-US" dirty="0"/>
          </a:p>
        </p:txBody>
      </p:sp>
      <p:pic>
        <p:nvPicPr>
          <p:cNvPr id="3" name="Picture 2"/>
          <p:cNvPicPr>
            <a:picLocks noChangeAspect="1"/>
          </p:cNvPicPr>
          <p:nvPr/>
        </p:nvPicPr>
        <p:blipFill rotWithShape="1">
          <a:blip r:embed="rId2"/>
          <a:srcRect l="1260" t="9160"/>
          <a:stretch/>
        </p:blipFill>
        <p:spPr>
          <a:xfrm>
            <a:off x="2197290" y="1128451"/>
            <a:ext cx="7492619" cy="5452281"/>
          </a:xfrm>
          <a:prstGeom prst="rect">
            <a:avLst/>
          </a:prstGeom>
        </p:spPr>
      </p:pic>
    </p:spTree>
    <p:extLst>
      <p:ext uri="{BB962C8B-B14F-4D97-AF65-F5344CB8AC3E}">
        <p14:creationId xmlns:p14="http://schemas.microsoft.com/office/powerpoint/2010/main" val="42106534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Dojo</a:t>
            </a:r>
            <a:endParaRPr lang="en-US" dirty="0"/>
          </a:p>
        </p:txBody>
      </p:sp>
      <p:sp>
        <p:nvSpPr>
          <p:cNvPr id="3" name="Content Placeholder 2"/>
          <p:cNvSpPr>
            <a:spLocks noGrp="1"/>
          </p:cNvSpPr>
          <p:nvPr>
            <p:ph idx="1"/>
          </p:nvPr>
        </p:nvSpPr>
        <p:spPr>
          <a:xfrm>
            <a:off x="1128848" y="2074459"/>
            <a:ext cx="10178322" cy="4310099"/>
          </a:xfrm>
        </p:spPr>
        <p:txBody>
          <a:bodyPr>
            <a:normAutofit/>
          </a:bodyPr>
          <a:lstStyle/>
          <a:p>
            <a:r>
              <a:rPr lang="en-US" sz="2800" dirty="0" smtClean="0">
                <a:hlinkClick r:id="rId2"/>
              </a:rPr>
              <a:t>Great explanation of </a:t>
            </a:r>
            <a:r>
              <a:rPr lang="en-US" sz="2800" dirty="0" err="1" smtClean="0">
                <a:hlinkClick r:id="rId2"/>
              </a:rPr>
              <a:t>ClassDojo</a:t>
            </a:r>
            <a:r>
              <a:rPr lang="en-US" sz="2800" dirty="0" smtClean="0">
                <a:hlinkClick r:id="rId2"/>
              </a:rPr>
              <a:t> Tutorial</a:t>
            </a:r>
            <a:r>
              <a:rPr lang="en-US" sz="2800" dirty="0" smtClean="0"/>
              <a:t> (video)</a:t>
            </a:r>
          </a:p>
          <a:p>
            <a:r>
              <a:rPr lang="en-US" sz="2800" dirty="0" smtClean="0">
                <a:hlinkClick r:id="rId3"/>
              </a:rPr>
              <a:t>How to add behavior standards</a:t>
            </a:r>
            <a:r>
              <a:rPr lang="en-US" sz="2800" dirty="0" smtClean="0"/>
              <a:t> (video)</a:t>
            </a:r>
          </a:p>
          <a:p>
            <a:r>
              <a:rPr lang="en-US" sz="2800" dirty="0" err="1" smtClean="0">
                <a:hlinkClick r:id="rId4"/>
              </a:rPr>
              <a:t>ClassDojo</a:t>
            </a:r>
            <a:r>
              <a:rPr lang="en-US" sz="2800" dirty="0" smtClean="0">
                <a:hlinkClick r:id="rId4"/>
              </a:rPr>
              <a:t> and Middle School Students</a:t>
            </a:r>
            <a:r>
              <a:rPr lang="en-US" sz="2800" dirty="0" smtClean="0"/>
              <a:t>  (article)</a:t>
            </a:r>
          </a:p>
          <a:p>
            <a:r>
              <a:rPr lang="en-US" sz="2800" dirty="0" err="1" smtClean="0">
                <a:hlinkClick r:id="rId5"/>
              </a:rPr>
              <a:t>ClassDojo</a:t>
            </a:r>
            <a:r>
              <a:rPr lang="en-US" sz="2800" dirty="0" smtClean="0">
                <a:hlinkClick r:id="rId5"/>
              </a:rPr>
              <a:t> and High School Students</a:t>
            </a:r>
            <a:r>
              <a:rPr lang="en-US" sz="2800" dirty="0" smtClean="0"/>
              <a:t>  (article)</a:t>
            </a:r>
          </a:p>
          <a:p>
            <a:r>
              <a:rPr lang="en-US" sz="2800" dirty="0" smtClean="0">
                <a:hlinkClick r:id="rId6"/>
              </a:rPr>
              <a:t>Lots of Info from the Help Desk of </a:t>
            </a:r>
            <a:r>
              <a:rPr lang="en-US" sz="2800" dirty="0" err="1" smtClean="0">
                <a:hlinkClick r:id="rId6"/>
              </a:rPr>
              <a:t>ClassDojo</a:t>
            </a:r>
            <a:r>
              <a:rPr lang="en-US" sz="2800" dirty="0" smtClean="0"/>
              <a:t>  (links)</a:t>
            </a:r>
          </a:p>
          <a:p>
            <a:r>
              <a:rPr lang="en-US" sz="2800" dirty="0" smtClean="0">
                <a:hlinkClick r:id="rId7"/>
              </a:rPr>
              <a:t>An Apprehenisive Teacher’s Guide to </a:t>
            </a:r>
            <a:r>
              <a:rPr lang="en-US" sz="2800" dirty="0" err="1" smtClean="0">
                <a:hlinkClick r:id="rId7"/>
              </a:rPr>
              <a:t>ClassDojo</a:t>
            </a:r>
            <a:r>
              <a:rPr lang="en-US" sz="2800" dirty="0" smtClean="0">
                <a:hlinkClick r:id="rId7"/>
              </a:rPr>
              <a:t> </a:t>
            </a:r>
            <a:r>
              <a:rPr lang="en-US" sz="2800" dirty="0" smtClean="0"/>
              <a:t>(article)</a:t>
            </a:r>
          </a:p>
          <a:p>
            <a:r>
              <a:rPr lang="en-US" sz="2800" dirty="0" smtClean="0">
                <a:hlinkClick r:id="rId8"/>
              </a:rPr>
              <a:t>Encouraging Active Listening in High School </a:t>
            </a:r>
            <a:r>
              <a:rPr lang="en-US" sz="2800" dirty="0" smtClean="0"/>
              <a:t>(YouTube)</a:t>
            </a:r>
            <a:endParaRPr lang="en-US" sz="2800" dirty="0"/>
          </a:p>
        </p:txBody>
      </p:sp>
      <p:pic>
        <p:nvPicPr>
          <p:cNvPr id="2052" name="Picture 4" descr="https://www.pubnub.com/blog/wp-content/uploads/2014/06/ClassDojo-Icon.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21904" y="535674"/>
            <a:ext cx="238125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7575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Stopwatch</a:t>
            </a:r>
            <a:endParaRPr lang="en-US" dirty="0"/>
          </a:p>
        </p:txBody>
      </p:sp>
      <p:sp>
        <p:nvSpPr>
          <p:cNvPr id="3" name="Content Placeholder 2"/>
          <p:cNvSpPr>
            <a:spLocks noGrp="1"/>
          </p:cNvSpPr>
          <p:nvPr>
            <p:ph idx="1"/>
          </p:nvPr>
        </p:nvSpPr>
        <p:spPr>
          <a:xfrm>
            <a:off x="1350532" y="2302477"/>
            <a:ext cx="10178322" cy="3593591"/>
          </a:xfrm>
        </p:spPr>
        <p:txBody>
          <a:bodyPr/>
          <a:lstStyle/>
          <a:p>
            <a:r>
              <a:rPr lang="en-US" b="1" u="sng" dirty="0">
                <a:hlinkClick r:id="rId2"/>
              </a:rPr>
              <a:t>Online Stopwatch</a:t>
            </a:r>
            <a:r>
              <a:rPr lang="en-US" dirty="0"/>
              <a:t> includes analog and digital timers as well as an egg timer, stopwatch (count up or down), talking clock, metronome, chess clock, an interval timer, and split lap timer. Timers can be displayed full screen and on interactive whiteboards</a:t>
            </a:r>
          </a:p>
        </p:txBody>
      </p:sp>
      <p:pic>
        <p:nvPicPr>
          <p:cNvPr id="4" name="Picture 3"/>
          <p:cNvPicPr>
            <a:picLocks noChangeAspect="1"/>
          </p:cNvPicPr>
          <p:nvPr/>
        </p:nvPicPr>
        <p:blipFill>
          <a:blip r:embed="rId3"/>
          <a:stretch>
            <a:fillRect/>
          </a:stretch>
        </p:blipFill>
        <p:spPr>
          <a:xfrm>
            <a:off x="5329881" y="4161555"/>
            <a:ext cx="4644339" cy="2143541"/>
          </a:xfrm>
          <a:prstGeom prst="rect">
            <a:avLst/>
          </a:prstGeom>
        </p:spPr>
      </p:pic>
      <p:pic>
        <p:nvPicPr>
          <p:cNvPr id="5" name="Picture 4"/>
          <p:cNvPicPr>
            <a:picLocks noChangeAspect="1"/>
          </p:cNvPicPr>
          <p:nvPr/>
        </p:nvPicPr>
        <p:blipFill>
          <a:blip r:embed="rId4"/>
          <a:stretch>
            <a:fillRect/>
          </a:stretch>
        </p:blipFill>
        <p:spPr>
          <a:xfrm>
            <a:off x="1794690" y="4159068"/>
            <a:ext cx="2892640" cy="2030833"/>
          </a:xfrm>
          <a:prstGeom prst="rect">
            <a:avLst/>
          </a:prstGeom>
        </p:spPr>
      </p:pic>
    </p:spTree>
    <p:extLst>
      <p:ext uri="{BB962C8B-B14F-4D97-AF65-F5344CB8AC3E}">
        <p14:creationId xmlns:p14="http://schemas.microsoft.com/office/powerpoint/2010/main" val="3463187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Bouncy Balls</a:t>
            </a:r>
            <a:endParaRPr lang="en-US" dirty="0"/>
          </a:p>
        </p:txBody>
      </p:sp>
      <p:sp>
        <p:nvSpPr>
          <p:cNvPr id="3" name="Content Placeholder 2"/>
          <p:cNvSpPr>
            <a:spLocks noGrp="1"/>
          </p:cNvSpPr>
          <p:nvPr>
            <p:ph idx="1"/>
          </p:nvPr>
        </p:nvSpPr>
        <p:spPr>
          <a:xfrm>
            <a:off x="1251678" y="1429421"/>
            <a:ext cx="10178322" cy="3593591"/>
          </a:xfrm>
        </p:spPr>
        <p:txBody>
          <a:bodyPr/>
          <a:lstStyle/>
          <a:p>
            <a:r>
              <a:rPr lang="en-US" b="1" u="sng" dirty="0">
                <a:hlinkClick r:id="rId2"/>
              </a:rPr>
              <a:t>Bouncy Balls</a:t>
            </a:r>
            <a:r>
              <a:rPr lang="en-US" dirty="0"/>
              <a:t> uses the increased agitation of multicolored and sized balls to indicate sound level.</a:t>
            </a:r>
          </a:p>
          <a:p>
            <a:endParaRPr lang="en-US" dirty="0"/>
          </a:p>
        </p:txBody>
      </p:sp>
      <p:pic>
        <p:nvPicPr>
          <p:cNvPr id="4" name="Picture 3"/>
          <p:cNvPicPr>
            <a:picLocks noChangeAspect="1"/>
          </p:cNvPicPr>
          <p:nvPr/>
        </p:nvPicPr>
        <p:blipFill>
          <a:blip r:embed="rId3"/>
          <a:stretch>
            <a:fillRect/>
          </a:stretch>
        </p:blipFill>
        <p:spPr>
          <a:xfrm>
            <a:off x="2461979" y="2412332"/>
            <a:ext cx="8622484" cy="4051588"/>
          </a:xfrm>
          <a:prstGeom prst="rect">
            <a:avLst/>
          </a:prstGeom>
        </p:spPr>
      </p:pic>
    </p:spTree>
    <p:extLst>
      <p:ext uri="{BB962C8B-B14F-4D97-AF65-F5344CB8AC3E}">
        <p14:creationId xmlns:p14="http://schemas.microsoft.com/office/powerpoint/2010/main" val="377022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9343" y="382385"/>
            <a:ext cx="10178322" cy="1492132"/>
          </a:xfrm>
        </p:spPr>
        <p:txBody>
          <a:bodyPr/>
          <a:lstStyle/>
          <a:p>
            <a:r>
              <a:rPr lang="en-US" dirty="0" smtClean="0"/>
              <a:t>Too Noisy</a:t>
            </a:r>
            <a:endParaRPr lang="en-US" dirty="0"/>
          </a:p>
        </p:txBody>
      </p:sp>
      <p:pic>
        <p:nvPicPr>
          <p:cNvPr id="5" name="Content Placeholder 4"/>
          <p:cNvPicPr>
            <a:picLocks noGrp="1" noChangeAspect="1"/>
          </p:cNvPicPr>
          <p:nvPr>
            <p:ph idx="1"/>
          </p:nvPr>
        </p:nvPicPr>
        <p:blipFill>
          <a:blip r:embed="rId2"/>
          <a:stretch>
            <a:fillRect/>
          </a:stretch>
        </p:blipFill>
        <p:spPr>
          <a:xfrm>
            <a:off x="913326" y="2349383"/>
            <a:ext cx="10249777" cy="3730141"/>
          </a:xfrm>
          <a:prstGeom prst="rect">
            <a:avLst/>
          </a:prstGeom>
        </p:spPr>
      </p:pic>
      <p:pic>
        <p:nvPicPr>
          <p:cNvPr id="4" name="Picture 3">
            <a:hlinkClick r:id="rId3"/>
          </p:cNvPr>
          <p:cNvPicPr>
            <a:picLocks noChangeAspect="1"/>
          </p:cNvPicPr>
          <p:nvPr/>
        </p:nvPicPr>
        <p:blipFill rotWithShape="1">
          <a:blip r:embed="rId4"/>
          <a:srcRect l="8624" t="2920" r="11785" b="14052"/>
          <a:stretch/>
        </p:blipFill>
        <p:spPr>
          <a:xfrm>
            <a:off x="5774724" y="535327"/>
            <a:ext cx="2281881" cy="1186248"/>
          </a:xfrm>
          <a:prstGeom prst="rect">
            <a:avLst/>
          </a:prstGeom>
        </p:spPr>
      </p:pic>
    </p:spTree>
    <p:extLst>
      <p:ext uri="{BB962C8B-B14F-4D97-AF65-F5344CB8AC3E}">
        <p14:creationId xmlns:p14="http://schemas.microsoft.com/office/powerpoint/2010/main" val="14599499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98099" y="425024"/>
            <a:ext cx="9905998" cy="1096962"/>
          </a:xfrm>
        </p:spPr>
        <p:txBody>
          <a:bodyPr>
            <a:normAutofit fontScale="90000"/>
          </a:bodyPr>
          <a:lstStyle/>
          <a:p>
            <a:r>
              <a:rPr lang="en-US" dirty="0"/>
              <a:t>Online </a:t>
            </a:r>
            <a:r>
              <a:rPr lang="en-US" dirty="0" smtClean="0"/>
              <a:t>Screen Casting/Screen </a:t>
            </a:r>
            <a:r>
              <a:rPr lang="en-US" dirty="0"/>
              <a:t>C</a:t>
            </a:r>
            <a:r>
              <a:rPr lang="en-US" dirty="0" smtClean="0"/>
              <a:t>apture </a:t>
            </a:r>
            <a:r>
              <a:rPr lang="en-US" dirty="0"/>
              <a:t>T</a:t>
            </a:r>
            <a:r>
              <a:rPr lang="en-US" dirty="0" smtClean="0"/>
              <a:t>ools</a:t>
            </a:r>
            <a:endParaRPr lang="en-US" dirty="0"/>
          </a:p>
        </p:txBody>
      </p:sp>
      <p:sp>
        <p:nvSpPr>
          <p:cNvPr id="14" name="Content Placeholder 13"/>
          <p:cNvSpPr>
            <a:spLocks noGrp="1"/>
          </p:cNvSpPr>
          <p:nvPr>
            <p:ph idx="1"/>
          </p:nvPr>
        </p:nvSpPr>
        <p:spPr>
          <a:xfrm>
            <a:off x="1198099" y="2011654"/>
            <a:ext cx="8458200" cy="3414780"/>
          </a:xfrm>
        </p:spPr>
        <p:txBody>
          <a:bodyPr>
            <a:noAutofit/>
          </a:bodyPr>
          <a:lstStyle/>
          <a:p>
            <a:r>
              <a:rPr lang="en-US" sz="2800" dirty="0" err="1">
                <a:hlinkClick r:id="rId2"/>
              </a:rPr>
              <a:t>Clipular</a:t>
            </a:r>
            <a:r>
              <a:rPr lang="en-US" sz="2800" dirty="0"/>
              <a:t> (</a:t>
            </a:r>
            <a:r>
              <a:rPr lang="en-US" sz="2800" dirty="0">
                <a:hlinkClick r:id="rId3"/>
              </a:rPr>
              <a:t>Chrome</a:t>
            </a:r>
            <a:r>
              <a:rPr lang="en-US" sz="2800" dirty="0"/>
              <a:t>)</a:t>
            </a:r>
          </a:p>
          <a:p>
            <a:r>
              <a:rPr lang="en-US" sz="2800" dirty="0">
                <a:hlinkClick r:id="rId4"/>
              </a:rPr>
              <a:t>Screencast-O-</a:t>
            </a:r>
            <a:r>
              <a:rPr lang="en-US" sz="2800" dirty="0" err="1">
                <a:hlinkClick r:id="rId4"/>
              </a:rPr>
              <a:t>Matic</a:t>
            </a:r>
            <a:r>
              <a:rPr lang="en-US" sz="2800" dirty="0"/>
              <a:t> (not Chromebook)</a:t>
            </a:r>
          </a:p>
          <a:p>
            <a:r>
              <a:rPr lang="en-US" sz="2800" dirty="0" err="1">
                <a:hlinkClick r:id="rId5"/>
              </a:rPr>
              <a:t>Screenr</a:t>
            </a:r>
            <a:r>
              <a:rPr lang="en-US" sz="2800" dirty="0"/>
              <a:t> (</a:t>
            </a:r>
            <a:r>
              <a:rPr lang="en-US" sz="2800" dirty="0">
                <a:hlinkClick r:id="rId6"/>
              </a:rPr>
              <a:t>Chrome</a:t>
            </a:r>
            <a:r>
              <a:rPr lang="en-US" sz="2800" dirty="0"/>
              <a:t> but not Chromebook)</a:t>
            </a:r>
          </a:p>
          <a:p>
            <a:r>
              <a:rPr lang="en-US" sz="2800" dirty="0" err="1">
                <a:hlinkClick r:id="rId7"/>
              </a:rPr>
              <a:t>Clarisketch</a:t>
            </a:r>
            <a:r>
              <a:rPr lang="en-US" sz="2800" dirty="0">
                <a:hlinkClick r:id="rId7"/>
              </a:rPr>
              <a:t> </a:t>
            </a:r>
            <a:r>
              <a:rPr lang="en-US" sz="2800" dirty="0"/>
              <a:t>(</a:t>
            </a:r>
            <a:r>
              <a:rPr lang="en-US" sz="2800" dirty="0" err="1">
                <a:hlinkClick r:id="rId8"/>
              </a:rPr>
              <a:t>ChromeOS</a:t>
            </a:r>
            <a:r>
              <a:rPr lang="en-US" sz="2800" dirty="0">
                <a:hlinkClick r:id="rId8"/>
              </a:rPr>
              <a:t> only</a:t>
            </a:r>
            <a:r>
              <a:rPr lang="en-US" sz="2800" dirty="0"/>
              <a:t>)</a:t>
            </a:r>
          </a:p>
          <a:p>
            <a:r>
              <a:rPr lang="en-US" sz="2800" dirty="0">
                <a:hlinkClick r:id="rId9"/>
              </a:rPr>
              <a:t>Screen-</a:t>
            </a:r>
            <a:r>
              <a:rPr lang="en-US" sz="2800" dirty="0" err="1">
                <a:hlinkClick r:id="rId9"/>
              </a:rPr>
              <a:t>castify</a:t>
            </a:r>
            <a:r>
              <a:rPr lang="en-US" sz="2800" dirty="0"/>
              <a:t> (Chrome and </a:t>
            </a:r>
            <a:r>
              <a:rPr lang="en-US" sz="2800" dirty="0" err="1">
                <a:hlinkClick r:id="rId10"/>
              </a:rPr>
              <a:t>ChromeOS</a:t>
            </a:r>
            <a:r>
              <a:rPr lang="en-US" sz="2800" dirty="0"/>
              <a:t>)</a:t>
            </a:r>
          </a:p>
          <a:p>
            <a:pPr marL="0" indent="0">
              <a:buClr>
                <a:schemeClr val="tx1"/>
              </a:buClr>
              <a:buNone/>
            </a:pPr>
            <a:r>
              <a:rPr lang="en-US" dirty="0"/>
              <a:t/>
            </a:r>
            <a:br>
              <a:rPr lang="en-US" dirty="0"/>
            </a:br>
            <a:endParaRPr lang="en-US" dirty="0" smtClean="0"/>
          </a:p>
          <a:p>
            <a:endParaRPr lang="en-US" dirty="0"/>
          </a:p>
        </p:txBody>
      </p:sp>
      <p:sp>
        <p:nvSpPr>
          <p:cNvPr id="4" name="TextBox 3"/>
          <p:cNvSpPr txBox="1"/>
          <p:nvPr/>
        </p:nvSpPr>
        <p:spPr>
          <a:xfrm>
            <a:off x="2324100" y="5638800"/>
            <a:ext cx="2590800" cy="424732"/>
          </a:xfrm>
          <a:prstGeom prst="rect">
            <a:avLst/>
          </a:prstGeom>
          <a:noFill/>
        </p:spPr>
        <p:txBody>
          <a:bodyPr wrap="square" rtlCol="0">
            <a:spAutoFit/>
          </a:bodyPr>
          <a:lstStyle/>
          <a:p>
            <a:pPr algn="ctr">
              <a:lnSpc>
                <a:spcPct val="90000"/>
              </a:lnSpc>
            </a:pPr>
            <a:r>
              <a:rPr lang="en-US" sz="2400" dirty="0">
                <a:hlinkClick r:id="rId11"/>
              </a:rPr>
              <a:t>Screen-</a:t>
            </a:r>
            <a:r>
              <a:rPr lang="en-US" sz="2400" dirty="0" err="1">
                <a:hlinkClick r:id="rId11"/>
              </a:rPr>
              <a:t>castify</a:t>
            </a:r>
            <a:endParaRPr lang="en-US" sz="2400" dirty="0"/>
          </a:p>
        </p:txBody>
      </p:sp>
      <p:sp>
        <p:nvSpPr>
          <p:cNvPr id="5" name="TextBox 4"/>
          <p:cNvSpPr txBox="1"/>
          <p:nvPr/>
        </p:nvSpPr>
        <p:spPr>
          <a:xfrm>
            <a:off x="5943600" y="5426434"/>
            <a:ext cx="2438400" cy="424732"/>
          </a:xfrm>
          <a:prstGeom prst="rect">
            <a:avLst/>
          </a:prstGeom>
          <a:noFill/>
        </p:spPr>
        <p:txBody>
          <a:bodyPr wrap="square" rtlCol="0">
            <a:spAutoFit/>
          </a:bodyPr>
          <a:lstStyle/>
          <a:p>
            <a:pPr algn="ctr">
              <a:lnSpc>
                <a:spcPct val="90000"/>
              </a:lnSpc>
            </a:pPr>
            <a:r>
              <a:rPr lang="en-US" sz="2400" dirty="0" err="1">
                <a:hlinkClick r:id="rId12"/>
              </a:rPr>
              <a:t>Clipular</a:t>
            </a:r>
            <a:endParaRPr lang="en-US" sz="2400" dirty="0"/>
          </a:p>
        </p:txBody>
      </p:sp>
      <p:pic>
        <p:nvPicPr>
          <p:cNvPr id="3" name="Picture 2"/>
          <p:cNvPicPr>
            <a:picLocks noChangeAspect="1"/>
          </p:cNvPicPr>
          <p:nvPr/>
        </p:nvPicPr>
        <p:blipFill>
          <a:blip r:embed="rId13"/>
          <a:stretch>
            <a:fillRect/>
          </a:stretch>
        </p:blipFill>
        <p:spPr>
          <a:xfrm>
            <a:off x="8229600" y="2174739"/>
            <a:ext cx="3352800" cy="1628042"/>
          </a:xfrm>
          <a:prstGeom prst="rect">
            <a:avLst/>
          </a:prstGeom>
        </p:spPr>
      </p:pic>
    </p:spTree>
    <p:extLst>
      <p:ext uri="{BB962C8B-B14F-4D97-AF65-F5344CB8AC3E}">
        <p14:creationId xmlns:p14="http://schemas.microsoft.com/office/powerpoint/2010/main" val="170116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Badge</Template>
  <TotalTime>276</TotalTime>
  <Words>264</Words>
  <Application>Microsoft Office PowerPoint</Application>
  <PresentationFormat>Widescreen</PresentationFormat>
  <Paragraphs>73</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Almeria</vt:lpstr>
      <vt:lpstr>Arial</vt:lpstr>
      <vt:lpstr>Gill Sans MT</vt:lpstr>
      <vt:lpstr>Impact</vt:lpstr>
      <vt:lpstr>Badge</vt:lpstr>
      <vt:lpstr>Techno Me!</vt:lpstr>
      <vt:lpstr>Microsoft Outlook</vt:lpstr>
      <vt:lpstr>Classroom Tools</vt:lpstr>
      <vt:lpstr>Class Dojo</vt:lpstr>
      <vt:lpstr>Class Dojo</vt:lpstr>
      <vt:lpstr>Online Stopwatch</vt:lpstr>
      <vt:lpstr>Bouncy Balls</vt:lpstr>
      <vt:lpstr>Too Noisy</vt:lpstr>
      <vt:lpstr>Online Screen Casting/Screen Capture Tools</vt:lpstr>
      <vt:lpstr>Assessment Tools</vt:lpstr>
      <vt:lpstr>Online Presentation Tools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 Me!</dc:title>
  <dc:creator>Alissa Carter</dc:creator>
  <cp:lastModifiedBy>Alissa Carter</cp:lastModifiedBy>
  <cp:revision>6</cp:revision>
  <dcterms:created xsi:type="dcterms:W3CDTF">2017-02-14T22:06:59Z</dcterms:created>
  <dcterms:modified xsi:type="dcterms:W3CDTF">2017-02-15T02:43:14Z</dcterms:modified>
</cp:coreProperties>
</file>